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3" r:id="rId3"/>
    <p:sldId id="257" r:id="rId4"/>
    <p:sldId id="264" r:id="rId5"/>
    <p:sldId id="265" r:id="rId6"/>
    <p:sldId id="285" r:id="rId7"/>
    <p:sldId id="286" r:id="rId8"/>
    <p:sldId id="287" r:id="rId9"/>
    <p:sldId id="288" r:id="rId10"/>
    <p:sldId id="289" r:id="rId11"/>
    <p:sldId id="278" r:id="rId12"/>
    <p:sldId id="290" r:id="rId13"/>
    <p:sldId id="280" r:id="rId14"/>
    <p:sldId id="281" r:id="rId15"/>
    <p:sldId id="279" r:id="rId16"/>
    <p:sldId id="284" r:id="rId17"/>
    <p:sldId id="283" r:id="rId18"/>
    <p:sldId id="282" r:id="rId19"/>
    <p:sldId id="274" r:id="rId20"/>
    <p:sldId id="277" r:id="rId21"/>
    <p:sldId id="260" r:id="rId22"/>
    <p:sldId id="266" r:id="rId23"/>
    <p:sldId id="262" r:id="rId24"/>
    <p:sldId id="269" r:id="rId25"/>
    <p:sldId id="267" r:id="rId26"/>
    <p:sldId id="272" r:id="rId27"/>
    <p:sldId id="273" r:id="rId28"/>
    <p:sldId id="291" r:id="rId29"/>
    <p:sldId id="292" r:id="rId30"/>
    <p:sldId id="293" r:id="rId31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>
        <p:scale>
          <a:sx n="40" d="100"/>
          <a:sy n="40" d="100"/>
        </p:scale>
        <p:origin x="1114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09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2602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2682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4277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903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876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9717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3813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59489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5592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5251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8CAEF0A-F217-41C3-8E39-BE47CDB19FDB}" type="datetimeFigureOut">
              <a:rPr lang="es-CR" smtClean="0"/>
              <a:t>07/08/2017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E7ED331-B472-4895-AEB0-C90706D11799}" type="slidenum">
              <a:rPr lang="es-CR" smtClean="0"/>
              <a:t>‹Nº›</a:t>
            </a:fld>
            <a:endParaRPr lang="es-C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077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R"/>
          </a:p>
        </p:txBody>
      </p:sp>
      <p:pic>
        <p:nvPicPr>
          <p:cNvPr id="1025" name="Imagen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87" y="604683"/>
            <a:ext cx="5540375" cy="196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66916" y="3323513"/>
            <a:ext cx="10209692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Primer Informe de Rendición de Cuentas </a:t>
            </a:r>
            <a:endParaRPr kumimoji="0" lang="es-CR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Instituto de Investigación y Servicios Forestales (INISEFOR)</a:t>
            </a:r>
            <a:endParaRPr kumimoji="0" lang="es-CR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Periodo 2016-2017</a:t>
            </a:r>
            <a:endParaRPr kumimoji="0" lang="es-E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0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955"/>
              </p:ext>
            </p:extLst>
          </p:nvPr>
        </p:nvGraphicFramePr>
        <p:xfrm>
          <a:off x="704850" y="0"/>
          <a:ext cx="11068049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5930"/>
                <a:gridCol w="1713524"/>
                <a:gridCol w="1731977"/>
                <a:gridCol w="1676618"/>
              </a:tblGrid>
              <a:tr h="1045427">
                <a:tc grid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5. Articulación con procesos de docencia universitaria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200722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Análisis integral del Diplomado en GIF junto con Sección Regional Huetar Norte y Caribe en búsqueda de solución a problemática vigente. 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2017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R" sz="2800" kern="15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0" marR="0" marT="0" marB="0" anchor="ctr"/>
                </a:tc>
              </a:tr>
              <a:tr h="246720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Velar por participación de académicos en procesos de docencia y promover incorporación de estudiantes en proyectos del INISEFOR. 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R" sz="2800" kern="15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0" marR="0" marT="0" marB="0" anchor="ctr"/>
                </a:tc>
              </a:tr>
              <a:tr h="133814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Gestionar participación del INISEFOR en programa de maestría interdisciplinario.  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R" sz="2800" kern="15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364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962150"/>
            <a:ext cx="11094720" cy="4629150"/>
          </a:xfrm>
        </p:spPr>
        <p:txBody>
          <a:bodyPr>
            <a:noAutofit/>
          </a:bodyPr>
          <a:lstStyle/>
          <a:p>
            <a:r>
              <a:rPr lang="es-ES" sz="2400" b="1" i="1" dirty="0"/>
              <a:t>Establecimiento y mantenimiento de alianzas a lo interno de la UNA</a:t>
            </a:r>
            <a:endParaRPr lang="es-CR" sz="2400" dirty="0"/>
          </a:p>
          <a:p>
            <a:r>
              <a:rPr lang="es-ES" sz="2400" dirty="0" smtClean="0"/>
              <a:t>Se </a:t>
            </a:r>
            <a:r>
              <a:rPr lang="es-ES" sz="2400" dirty="0"/>
              <a:t>establecieron alianzas con varias unidades académicas de la Universidad Nacional para la ejecución de varios proyectos de investigación, entre ellas están:</a:t>
            </a:r>
            <a:endParaRPr lang="es-CR" sz="2400" dirty="0"/>
          </a:p>
          <a:p>
            <a:pPr lvl="0"/>
            <a:r>
              <a:rPr lang="es-ES" sz="2400" dirty="0" smtClean="0"/>
              <a:t>La </a:t>
            </a:r>
            <a:r>
              <a:rPr lang="es-ES" sz="2400" dirty="0"/>
              <a:t>alianza con el Laboratorio de Análisis Ambiental, de la Escuela de Ciencias Ambientales (EDECA): Propuesta de Laboratorio </a:t>
            </a:r>
            <a:r>
              <a:rPr lang="es-ES" sz="2400" dirty="0" err="1"/>
              <a:t>interunidades</a:t>
            </a:r>
            <a:r>
              <a:rPr lang="es-ES" sz="2400" dirty="0"/>
              <a:t> (Nueva).</a:t>
            </a:r>
            <a:endParaRPr lang="es-CR" sz="2400" dirty="0"/>
          </a:p>
          <a:p>
            <a:pPr lvl="0"/>
            <a:r>
              <a:rPr lang="es-ES" sz="2400" dirty="0"/>
              <a:t>La alianza con la EDECA y el ICOMVIS en el marco del PPAA sobre Plan de estudios  maestría en Restauración de </a:t>
            </a:r>
            <a:r>
              <a:rPr lang="es-ES" sz="2400" dirty="0" err="1"/>
              <a:t>Eosistemas</a:t>
            </a:r>
            <a:r>
              <a:rPr lang="es-ES" sz="2400" dirty="0"/>
              <a:t> Forestales. </a:t>
            </a:r>
            <a:endParaRPr lang="es-CR" sz="2400" dirty="0"/>
          </a:p>
          <a:p>
            <a:pPr lvl="0"/>
            <a:r>
              <a:rPr lang="es-ES" sz="2400" dirty="0"/>
              <a:t>Proyectos en conjunto con la EDECA para la investigación con teca, melina y manglillo en la zona Sur del país, así como Manejo Forestal en Bosques primarios y secundarios.  </a:t>
            </a:r>
            <a:endParaRPr lang="es-CR" sz="24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III. Estado </a:t>
            </a:r>
            <a:r>
              <a:rPr lang="es-ES" b="1" dirty="0"/>
              <a:t>de implementación de disposiciones pendientes o en </a:t>
            </a:r>
            <a:r>
              <a:rPr lang="es-ES" b="1" dirty="0" smtClean="0"/>
              <a:t>ejecución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4643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ES" sz="2400" dirty="0"/>
              <a:t>Proyectos en conjunto con el CINAT para el estudio de las relaciones bosques-abejas sin aguijón en el bosque seco de Guanacaste y una propuesta nueva con financiamiento FIDA.</a:t>
            </a:r>
            <a:endParaRPr lang="es-CR" sz="2400" dirty="0"/>
          </a:p>
          <a:p>
            <a:pPr lvl="0"/>
            <a:r>
              <a:rPr lang="es-ES" sz="2400" dirty="0"/>
              <a:t>Nueva propuesta con la ECA y el Campus Sarapiquí para un proyecto de regionalización con Gestión de Fincas Integrales en comunidades indígenas del Caribe costarricense.</a:t>
            </a:r>
            <a:endParaRPr lang="es-CR" sz="2400" dirty="0"/>
          </a:p>
          <a:p>
            <a:pPr lvl="0"/>
            <a:r>
              <a:rPr lang="es-ES" sz="2400" dirty="0"/>
              <a:t>Mediante nuevas propuestas de proyectos para el 2017, se afianzan las alianzas con la EDECA, el CINAT, ICOMVIS, ECA, y a través de las redes nuevas se inicia inician trabajos otras UA. </a:t>
            </a:r>
            <a:endParaRPr lang="es-CR" sz="2400" dirty="0"/>
          </a:p>
          <a:p>
            <a:pPr lvl="0"/>
            <a:r>
              <a:rPr lang="es-ES" sz="2400" dirty="0"/>
              <a:t>Participación en la logística del I Congreso Centroamericano de Ciencias de la Tierra y Mar. </a:t>
            </a:r>
            <a:endParaRPr lang="es-CR" sz="2400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136323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2137410"/>
            <a:ext cx="10058400" cy="4023360"/>
          </a:xfrm>
        </p:spPr>
        <p:txBody>
          <a:bodyPr>
            <a:normAutofit/>
          </a:bodyPr>
          <a:lstStyle/>
          <a:p>
            <a:r>
              <a:rPr lang="es-ES" sz="3600" i="1" dirty="0"/>
              <a:t>Establecimiento de alianzas con otras Universidades públicas de Costa Rica</a:t>
            </a:r>
            <a:endParaRPr lang="es-CR" sz="3600" dirty="0"/>
          </a:p>
          <a:p>
            <a:r>
              <a:rPr lang="es-ES" sz="3600" dirty="0"/>
              <a:t> </a:t>
            </a:r>
            <a:endParaRPr lang="es-CR" sz="3600" dirty="0"/>
          </a:p>
          <a:p>
            <a:r>
              <a:rPr lang="es-ES" sz="3600" dirty="0"/>
              <a:t>Charla sobre Biomasa Forestal, impartida por el Dr. Roger Moya del ITCR el 23 de Noviembre del 2016, el </a:t>
            </a:r>
            <a:r>
              <a:rPr lang="es-ES" sz="3600" dirty="0" err="1"/>
              <a:t>el</a:t>
            </a:r>
            <a:r>
              <a:rPr lang="es-ES" sz="3600" dirty="0"/>
              <a:t> INISEFOR</a:t>
            </a:r>
            <a:r>
              <a:rPr lang="es-ES" dirty="0"/>
              <a:t>.  </a:t>
            </a:r>
            <a:endParaRPr lang="es-CR" dirty="0"/>
          </a:p>
          <a:p>
            <a:pPr marL="0" indent="0">
              <a:buNone/>
            </a:pPr>
            <a:endParaRPr lang="es-C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III. Estado </a:t>
            </a:r>
            <a:r>
              <a:rPr lang="es-ES" b="1" dirty="0"/>
              <a:t>de implementación de disposiciones pendientes o en </a:t>
            </a:r>
            <a:r>
              <a:rPr lang="es-ES" b="1" dirty="0" smtClean="0"/>
              <a:t>ejecución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92796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962150"/>
            <a:ext cx="10866120" cy="4198620"/>
          </a:xfrm>
        </p:spPr>
        <p:txBody>
          <a:bodyPr>
            <a:normAutofit lnSpcReduction="10000"/>
          </a:bodyPr>
          <a:lstStyle/>
          <a:p>
            <a:r>
              <a:rPr lang="es-ES" b="1" i="1" dirty="0"/>
              <a:t>Establecimiento de alianzas y convenios nacionales e internacionales</a:t>
            </a:r>
            <a:endParaRPr lang="es-CR" dirty="0"/>
          </a:p>
          <a:p>
            <a:r>
              <a:rPr lang="es-ES" b="1" dirty="0"/>
              <a:t> </a:t>
            </a:r>
            <a:r>
              <a:rPr lang="es-ES" dirty="0"/>
              <a:t>C</a:t>
            </a:r>
            <a:r>
              <a:rPr lang="es-ES" dirty="0" smtClean="0"/>
              <a:t>onvenios</a:t>
            </a:r>
            <a:r>
              <a:rPr lang="es-ES" dirty="0"/>
              <a:t>:</a:t>
            </a:r>
            <a:endParaRPr lang="es-CR" dirty="0"/>
          </a:p>
          <a:p>
            <a:r>
              <a:rPr lang="es-ES" dirty="0"/>
              <a:t> </a:t>
            </a:r>
            <a:r>
              <a:rPr lang="es-ES" dirty="0" smtClean="0"/>
              <a:t>Convenio </a:t>
            </a:r>
            <a:r>
              <a:rPr lang="es-ES" dirty="0"/>
              <a:t>con Universidad Católica Sedes Sapientiae (UCSS) – UNA, firma en agosto 2016 (Continuación de gestión anterior).</a:t>
            </a:r>
            <a:endParaRPr lang="es-CR" dirty="0"/>
          </a:p>
          <a:p>
            <a:r>
              <a:rPr lang="es-ES" dirty="0"/>
              <a:t> </a:t>
            </a:r>
            <a:r>
              <a:rPr lang="es-ES" dirty="0" smtClean="0"/>
              <a:t>Seguimiento </a:t>
            </a:r>
            <a:r>
              <a:rPr lang="es-ES" dirty="0"/>
              <a:t>a carta de intenciones entre la Universidad Nacional, (UNA), el Instituto Tecnológico de Costa Rica, (ITCR) el Centro Agronómico Tropical de Investigación y Enseñanza (CATIE), la Fundación para el Desarrollo de la Cordillera Volcánica Central (FUNDECOR), la Organización de Estudios Tropicales (OET), la Comisión de Desarrollo Forestal de San Carlos (CODEFORSA) y la Asociación Centro Científico Tropical (CCT) para establecer el Observatorio de Ecosistemas Forestales (OEFO).</a:t>
            </a:r>
            <a:endParaRPr lang="es-CR" dirty="0"/>
          </a:p>
          <a:p>
            <a:r>
              <a:rPr lang="es-ES" dirty="0"/>
              <a:t> </a:t>
            </a:r>
            <a:r>
              <a:rPr lang="es-ES" dirty="0" smtClean="0"/>
              <a:t>Convenio </a:t>
            </a:r>
            <a:r>
              <a:rPr lang="es-ES" dirty="0"/>
              <a:t>en proceso ICODER-UNA_INISEFOR. </a:t>
            </a:r>
            <a:endParaRPr lang="es-CR" dirty="0"/>
          </a:p>
          <a:p>
            <a:r>
              <a:rPr lang="es-ES" dirty="0"/>
              <a:t> </a:t>
            </a:r>
            <a:r>
              <a:rPr lang="es-ES" dirty="0" smtClean="0"/>
              <a:t>Seguimiento </a:t>
            </a:r>
            <a:r>
              <a:rPr lang="es-ES" dirty="0"/>
              <a:t>a convenios específicos de vínculo externo ICE-INISEFOR, ESTADO DE LA NACIÓN-INISEFOR, FONAFIFO-INISEFOR, SINAC-INISEFOR. </a:t>
            </a:r>
            <a:endParaRPr lang="es-CR" dirty="0"/>
          </a:p>
          <a:p>
            <a:pPr marL="0" indent="0">
              <a:buNone/>
            </a:pPr>
            <a:endParaRPr lang="es-C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III. Estado </a:t>
            </a:r>
            <a:r>
              <a:rPr lang="es-ES" b="1" dirty="0"/>
              <a:t>de implementación de disposiciones pendientes o en </a:t>
            </a:r>
            <a:r>
              <a:rPr lang="es-ES" b="1" dirty="0" smtClean="0"/>
              <a:t>ejecución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290658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2137410"/>
            <a:ext cx="10058400" cy="4023360"/>
          </a:xfrm>
        </p:spPr>
        <p:txBody>
          <a:bodyPr>
            <a:normAutofit/>
          </a:bodyPr>
          <a:lstStyle/>
          <a:p>
            <a:r>
              <a:rPr lang="es-ES" sz="3000" b="1" i="1" dirty="0"/>
              <a:t>Participación en Redes</a:t>
            </a:r>
            <a:endParaRPr lang="es-CR" sz="3000" dirty="0"/>
          </a:p>
          <a:p>
            <a:r>
              <a:rPr lang="es-ES" sz="3000" dirty="0"/>
              <a:t> </a:t>
            </a:r>
            <a:endParaRPr lang="es-CR" sz="3000" dirty="0"/>
          </a:p>
          <a:p>
            <a:r>
              <a:rPr lang="es-ES" sz="3000" dirty="0"/>
              <a:t>Varios académicos representan al INISEFOR en diversas redes y comisiones. En el cuadro 1 se mencionan algunas de ellas y los académicos que participan en las mismas.</a:t>
            </a:r>
            <a:endParaRPr lang="es-CR" sz="3000" dirty="0"/>
          </a:p>
          <a:p>
            <a:pPr marL="0" indent="0">
              <a:buNone/>
            </a:pPr>
            <a:endParaRPr lang="es-C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III. Estado </a:t>
            </a:r>
            <a:r>
              <a:rPr lang="es-ES" b="1" dirty="0"/>
              <a:t>de implementación de disposiciones pendientes o en </a:t>
            </a:r>
            <a:r>
              <a:rPr lang="es-ES" b="1" dirty="0" smtClean="0"/>
              <a:t>ejecución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61947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75837"/>
              </p:ext>
            </p:extLst>
          </p:nvPr>
        </p:nvGraphicFramePr>
        <p:xfrm>
          <a:off x="533400" y="-4"/>
          <a:ext cx="11029950" cy="68580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4975"/>
                <a:gridCol w="5514975"/>
              </a:tblGrid>
              <a:tr h="2969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Nombre de la Red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kern="150">
                          <a:effectLst/>
                        </a:rPr>
                        <a:t>Académica (o) participante</a:t>
                      </a:r>
                      <a:endParaRPr lang="es-CR" sz="16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1. Vainilla en la región Mesoamericana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>
                          <a:effectLst/>
                        </a:rPr>
                        <a:t>Amelia Paniagua, Bernal Azofeifa</a:t>
                      </a:r>
                      <a:endParaRPr lang="es-CR" sz="16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345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2. Red Regional de Monitoreo de Ecosistemas Forestales de América Central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>
                          <a:effectLst/>
                        </a:rPr>
                        <a:t>Gustavo Hernández Sánchez</a:t>
                      </a:r>
                      <a:endParaRPr lang="es-CR" sz="16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3. Comisión Nacional de Sostenibilidad Forestal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Gustavo Hernández Sánchez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4. Observatorio Ambiental de la Universidad Nacional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Mauricio Vega, Gustavo Hernández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345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5. Observatorio de Ecosistemas Forestales de Costa Rica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Víctor Meza, Gustavo Hernández, Henry Sánchez, William Montero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6. Comisión de Apoyo Curricular de la FCTM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Henry Sánchez Toruño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345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7. Red Internacional de Investigadores del Área de Conservación Guanacaste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Gustavo Hernández, Henry Sánchez, William Montero, Mauricio Vega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345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8. Comité Coordinador de la Red Nacional de Corredores Biológicos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Ana Isabel Barquero Elizondo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>
                          <a:effectLst/>
                        </a:rPr>
                        <a:t>9. Red de Gestión del Riesgo y Cambio Climático</a:t>
                      </a:r>
                      <a:endParaRPr lang="es-CR" sz="16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Mauricio Vega (NUEVO)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18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>
                          <a:effectLst/>
                        </a:rPr>
                        <a:t>10. RED Internacional de Vainilla como Producto no maderable del bosque, para dar respuesta a nesisdades de los productores</a:t>
                      </a:r>
                      <a:endParaRPr lang="es-CR" sz="16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Amelia Paniagua (NUEVO)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>
                          <a:effectLst/>
                        </a:rPr>
                        <a:t>11. UNA-RED Infraestructura de dato espaciales</a:t>
                      </a:r>
                      <a:endParaRPr lang="es-CR" sz="16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Mauricio Vega (NUEVO)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2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>
                          <a:effectLst/>
                        </a:rPr>
                        <a:t>12. Corredor Biológigo El Achiote </a:t>
                      </a:r>
                      <a:endParaRPr lang="es-CR" sz="16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kern="150" dirty="0">
                          <a:effectLst/>
                        </a:rPr>
                        <a:t>Amelia Paniagua</a:t>
                      </a:r>
                      <a:endParaRPr lang="es-CR" sz="16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332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2137410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III. Estado </a:t>
            </a:r>
            <a:r>
              <a:rPr lang="es-ES" b="1" dirty="0"/>
              <a:t>de implementación de disposiciones pendientes o en </a:t>
            </a:r>
            <a:r>
              <a:rPr lang="es-ES" b="1" dirty="0" smtClean="0"/>
              <a:t>ejecución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126557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2137410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III. Estado </a:t>
            </a:r>
            <a:r>
              <a:rPr lang="es-ES" b="1" dirty="0"/>
              <a:t>de implementación de disposiciones pendientes o en </a:t>
            </a:r>
            <a:r>
              <a:rPr lang="es-ES" b="1" dirty="0" smtClean="0"/>
              <a:t>ejecución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67605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2137410"/>
            <a:ext cx="10058400" cy="4023360"/>
          </a:xfrm>
        </p:spPr>
        <p:txBody>
          <a:bodyPr>
            <a:normAutofit/>
          </a:bodyPr>
          <a:lstStyle/>
          <a:p>
            <a:r>
              <a:rPr lang="es-ES" sz="2800" b="1" dirty="0"/>
              <a:t>INVESTIGACIÓN</a:t>
            </a:r>
            <a:endParaRPr lang="es-CR" sz="2800" dirty="0"/>
          </a:p>
          <a:p>
            <a:r>
              <a:rPr lang="es-ES" sz="2800" dirty="0"/>
              <a:t> </a:t>
            </a:r>
            <a:r>
              <a:rPr lang="es-ES" sz="2800" dirty="0" smtClean="0"/>
              <a:t>- </a:t>
            </a:r>
            <a:r>
              <a:rPr lang="es-ES" sz="2800" i="1" dirty="0" smtClean="0"/>
              <a:t>Obtención </a:t>
            </a:r>
            <a:r>
              <a:rPr lang="es-ES" sz="2800" i="1" dirty="0"/>
              <a:t>de financiamiento para proyectos</a:t>
            </a:r>
            <a:endParaRPr lang="es-CR" sz="2800" dirty="0"/>
          </a:p>
          <a:p>
            <a:r>
              <a:rPr lang="es-ES" sz="2800" dirty="0"/>
              <a:t> </a:t>
            </a:r>
            <a:r>
              <a:rPr lang="es-ES" sz="2800" dirty="0" smtClean="0"/>
              <a:t>En </a:t>
            </a:r>
            <a:r>
              <a:rPr lang="es-ES" sz="2800" dirty="0"/>
              <a:t>el </a:t>
            </a:r>
            <a:r>
              <a:rPr lang="es-ES" sz="2800" dirty="0" smtClean="0"/>
              <a:t>cuadro  2</a:t>
            </a:r>
          </a:p>
          <a:p>
            <a:r>
              <a:rPr lang="es-ES" sz="2800" i="1" dirty="0" smtClean="0"/>
              <a:t>- Equipo </a:t>
            </a:r>
            <a:r>
              <a:rPr lang="es-ES" sz="2800" i="1" dirty="0"/>
              <a:t>científico y tecnológico</a:t>
            </a:r>
            <a:endParaRPr lang="es-CR" sz="2800" dirty="0"/>
          </a:p>
          <a:p>
            <a:pPr marL="0" indent="0">
              <a:buNone/>
            </a:pPr>
            <a:r>
              <a:rPr lang="es-ES" sz="2800" dirty="0"/>
              <a:t> </a:t>
            </a:r>
            <a:r>
              <a:rPr lang="es-ES" sz="2800" dirty="0" smtClean="0"/>
              <a:t>- </a:t>
            </a:r>
            <a:r>
              <a:rPr lang="es-ES" sz="2800" i="1" dirty="0" smtClean="0"/>
              <a:t>Obras </a:t>
            </a:r>
            <a:r>
              <a:rPr lang="es-ES" sz="2800" i="1" dirty="0"/>
              <a:t>de infraestructura y otras</a:t>
            </a:r>
            <a:endParaRPr lang="es-CR" sz="2800" dirty="0"/>
          </a:p>
          <a:p>
            <a:endParaRPr lang="es-C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III. Estado </a:t>
            </a:r>
            <a:r>
              <a:rPr lang="es-ES" b="1" dirty="0"/>
              <a:t>de implementación de disposiciones pendientes o en </a:t>
            </a:r>
            <a:r>
              <a:rPr lang="es-ES" b="1" dirty="0" smtClean="0"/>
              <a:t>ejecución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189132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/>
              <a:t>I. Información general del ocupante del cargo y de la instancia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40697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98867"/>
              </p:ext>
            </p:extLst>
          </p:nvPr>
        </p:nvGraphicFramePr>
        <p:xfrm>
          <a:off x="1409700" y="171452"/>
          <a:ext cx="9239250" cy="6686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42139"/>
                <a:gridCol w="902829"/>
                <a:gridCol w="2101602"/>
                <a:gridCol w="1692680"/>
              </a:tblGrid>
              <a:tr h="5194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kern="150" dirty="0">
                          <a:effectLst/>
                        </a:rPr>
                        <a:t>Nombre del proyecto</a:t>
                      </a:r>
                      <a:endParaRPr lang="es-CR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kern="150">
                          <a:effectLst/>
                        </a:rPr>
                        <a:t>Código SIA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kern="150">
                          <a:effectLst/>
                        </a:rPr>
                        <a:t>Participantes INISEFOR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kern="150">
                          <a:effectLst/>
                        </a:rPr>
                        <a:t>Monto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68712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 dirty="0">
                          <a:effectLst/>
                        </a:rPr>
                        <a:t>1. Estudio de la composición y estructura del bosque y su </a:t>
                      </a:r>
                      <a:r>
                        <a:rPr lang="es-ES" sz="900" kern="150" dirty="0" err="1">
                          <a:effectLst/>
                        </a:rPr>
                        <a:t>asociatividad</a:t>
                      </a:r>
                      <a:r>
                        <a:rPr lang="es-ES" sz="900" kern="150" dirty="0">
                          <a:effectLst/>
                        </a:rPr>
                        <a:t> con especies de abejas nativas sin aguijón, para el desarrollo de capacidades productivas sostenibles de actores locales en comunidades aledañas a tres ecosistemas de bosque del pacífico de Costa Rica (FIDA)</a:t>
                      </a:r>
                      <a:endParaRPr lang="es-CR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0249-17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H. Sánchez, L. Méndez,  A. I. Barquero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₡20.000.000,00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24149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2. RED Internacional de Vainilla como Producto No Maderable del Bosque, para dar respuesta a necesidades de los productores (REDES)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0505-16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Amelia Paniagua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₡16.498.000,00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1227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3. Diseño y conformación de una red para el monitoreo de los Ecosistemas Forestales Plantados en Costa Rica (REFOP) en proceso. (Cooperación en proceso)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0129-16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Víctor Meza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₡10.000.000,00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94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kern="150" dirty="0">
                          <a:effectLst/>
                        </a:rPr>
                        <a:t>Nombre del proyecto (VER)</a:t>
                      </a:r>
                      <a:endParaRPr lang="es-CR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kern="150">
                          <a:effectLst/>
                        </a:rPr>
                        <a:t>Código SIA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kern="150">
                          <a:effectLst/>
                        </a:rPr>
                        <a:t>Participantes INISEFOR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kern="150">
                          <a:effectLst/>
                        </a:rPr>
                        <a:t>Monto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01227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1. Monitoreo continuo de ecosistemas forestales con miras al beneficio permanente de sector forestal nacional. (VER)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0512-13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Henry Sánchez 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₡20.433.561,72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3742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2. Propagación In Vitro de Especies Vegetal (VER)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0680-10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Ana Hine, Alejandra Rojas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₡11.241.642,87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7485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3. Mejoramiento de la capacidad de productores forestales (VER)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0034-09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Rafael Murillo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₡71.640.331,64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3742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4. Laboratorio de Suelos (VER)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0682-10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Juan Pablo Herrera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₡48.896.428,94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3742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5. Aprovechamiento e industrialización forestal (VER)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0965-11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Jose Luis Rojas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₡155.493.850,79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3482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6. Genética forestal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0511-10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Eugenio Corea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₡301.346,81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7485">
                <a:tc>
                  <a:txBody>
                    <a:bodyPr/>
                    <a:lstStyle/>
                    <a:p>
                      <a:pPr marL="36195" algn="just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7. MEPROME: Mejoramiento de la productividad de plantaciones de melina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0167-13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R. Murillo, C. Ávila, W. Hernández, A. Barquero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850" kern="150">
                          <a:effectLst/>
                        </a:rPr>
                        <a:t>₡8.294.731,23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699">
                <a:tc gridSpan="3"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es-ES" sz="1000" kern="150">
                          <a:effectLst/>
                        </a:rPr>
                        <a:t>TOTAL</a:t>
                      </a:r>
                      <a:endParaRPr lang="es-CR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50" kern="150" dirty="0">
                          <a:effectLst/>
                        </a:rPr>
                        <a:t>₡449.276.744,69</a:t>
                      </a:r>
                      <a:endParaRPr lang="es-CR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910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115577"/>
            <a:ext cx="10058400" cy="1450757"/>
          </a:xfrm>
        </p:spPr>
        <p:txBody>
          <a:bodyPr>
            <a:normAutofit/>
          </a:bodyPr>
          <a:lstStyle/>
          <a:p>
            <a:r>
              <a:rPr lang="es-ES" b="1" dirty="0" smtClean="0"/>
              <a:t>III. Estado </a:t>
            </a:r>
            <a:r>
              <a:rPr lang="es-ES" b="1" dirty="0"/>
              <a:t>de implementación de disposiciones pendientes o en </a:t>
            </a:r>
            <a:r>
              <a:rPr lang="es-ES" b="1" dirty="0" smtClean="0"/>
              <a:t>ejecución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2150534"/>
            <a:ext cx="10637520" cy="4345516"/>
          </a:xfrm>
        </p:spPr>
        <p:txBody>
          <a:bodyPr>
            <a:noAutofit/>
          </a:bodyPr>
          <a:lstStyle/>
          <a:p>
            <a:r>
              <a:rPr lang="es-ES" sz="2400" b="1" dirty="0"/>
              <a:t>DOCENCIA</a:t>
            </a:r>
            <a:endParaRPr lang="es-CR" sz="2400" dirty="0"/>
          </a:p>
          <a:p>
            <a:r>
              <a:rPr lang="es-ES" sz="2400" dirty="0"/>
              <a:t> </a:t>
            </a:r>
            <a:r>
              <a:rPr lang="es-ES" sz="2400" i="1" dirty="0" smtClean="0"/>
              <a:t>Diplomado </a:t>
            </a:r>
            <a:r>
              <a:rPr lang="es-ES" sz="2400" i="1" dirty="0"/>
              <a:t>en Gestión Integral de Fincas</a:t>
            </a:r>
            <a:endParaRPr lang="es-CR" sz="2400" dirty="0"/>
          </a:p>
          <a:p>
            <a:r>
              <a:rPr lang="es-ES" sz="2400" dirty="0"/>
              <a:t> </a:t>
            </a:r>
            <a:r>
              <a:rPr lang="es-ES" sz="2400" i="1" dirty="0" smtClean="0"/>
              <a:t>Participación </a:t>
            </a:r>
            <a:r>
              <a:rPr lang="es-ES" sz="2400" i="1" dirty="0"/>
              <a:t>en Maestría</a:t>
            </a:r>
            <a:endParaRPr lang="es-CR" sz="2400" dirty="0"/>
          </a:p>
          <a:p>
            <a:r>
              <a:rPr lang="es-ES" sz="2400" dirty="0"/>
              <a:t> </a:t>
            </a:r>
            <a:r>
              <a:rPr lang="es-ES" sz="2400" i="1" dirty="0" smtClean="0"/>
              <a:t>Cumplimiento </a:t>
            </a:r>
            <a:r>
              <a:rPr lang="es-ES" sz="2400" i="1" dirty="0"/>
              <a:t>del cuarto de tiempo en docencia</a:t>
            </a:r>
            <a:endParaRPr lang="es-CR" sz="2400" dirty="0"/>
          </a:p>
          <a:p>
            <a:r>
              <a:rPr lang="es-ES" sz="2400" dirty="0"/>
              <a:t> </a:t>
            </a:r>
            <a:r>
              <a:rPr lang="es-ES" sz="2400" i="1" dirty="0" smtClean="0"/>
              <a:t>Elaboración </a:t>
            </a:r>
            <a:r>
              <a:rPr lang="es-ES" sz="2400" i="1" dirty="0"/>
              <a:t>del Plan Estratégico de Mediano Plazo 2018 – 2021 INISEFOR-UNA</a:t>
            </a:r>
            <a:endParaRPr lang="es-CR" sz="2400" dirty="0"/>
          </a:p>
          <a:p>
            <a:r>
              <a:rPr lang="es-ES" sz="2400" dirty="0"/>
              <a:t> </a:t>
            </a:r>
            <a:r>
              <a:rPr lang="es-ES" sz="2400" i="1" dirty="0" err="1" smtClean="0"/>
              <a:t>Paricipación</a:t>
            </a:r>
            <a:r>
              <a:rPr lang="es-ES" sz="2400" i="1" dirty="0" smtClean="0"/>
              <a:t> </a:t>
            </a:r>
            <a:r>
              <a:rPr lang="es-ES" sz="2400" i="1" dirty="0"/>
              <a:t>en grupo Gestor del INISEFOR</a:t>
            </a:r>
            <a:endParaRPr lang="es-CR" sz="2400" dirty="0"/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4007473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/>
              <a:t>IV. Información sobre la gestión de los recursos financieros asignados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3561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IV. Información </a:t>
            </a:r>
            <a:r>
              <a:rPr lang="es-ES" b="1" dirty="0"/>
              <a:t>sobre la gestión de los recursos financieros </a:t>
            </a:r>
            <a:r>
              <a:rPr lang="es-ES" b="1" dirty="0" smtClean="0"/>
              <a:t>asignados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2131484"/>
            <a:ext cx="10866120" cy="4023360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Presupuesto de operación 2016: </a:t>
            </a:r>
            <a:r>
              <a:rPr lang="es-CR" b="1" dirty="0"/>
              <a:t>¢11.415.408</a:t>
            </a:r>
            <a:endParaRPr lang="es-CR" dirty="0"/>
          </a:p>
          <a:p>
            <a:r>
              <a:rPr lang="es-ES" dirty="0"/>
              <a:t>Seguros para vehículos, mantenimiento de equipo laboratorios, viáticos, materiales y suministros. </a:t>
            </a:r>
            <a:endParaRPr lang="es-CR" dirty="0"/>
          </a:p>
          <a:p>
            <a:r>
              <a:rPr lang="es-ES" b="1" dirty="0"/>
              <a:t>Presupuesto de inversión 2016: </a:t>
            </a:r>
            <a:r>
              <a:rPr lang="es-CR" b="1" dirty="0"/>
              <a:t>¢ 4.750.000</a:t>
            </a:r>
            <a:endParaRPr lang="es-CR" dirty="0"/>
          </a:p>
          <a:p>
            <a:r>
              <a:rPr lang="es-CR" dirty="0"/>
              <a:t>Se distribuyó para el equipamiento de los laboratorios del INISEFOR. </a:t>
            </a:r>
          </a:p>
          <a:p>
            <a:r>
              <a:rPr lang="es-ES" b="1" dirty="0"/>
              <a:t>Presupuesto de operación 2017: </a:t>
            </a:r>
            <a:r>
              <a:rPr lang="es-CR" b="1" dirty="0"/>
              <a:t>¢11.149.999</a:t>
            </a:r>
            <a:endParaRPr lang="es-CR" dirty="0"/>
          </a:p>
          <a:p>
            <a:r>
              <a:rPr lang="es-ES" dirty="0"/>
              <a:t>Seguros para vehículos, celebración del 25 aniversario, mantenimiento de equipo laboratorios, viáticos, materiales y suministros. </a:t>
            </a:r>
            <a:endParaRPr lang="es-CR" dirty="0"/>
          </a:p>
          <a:p>
            <a:r>
              <a:rPr lang="es-ES" b="1" dirty="0"/>
              <a:t>Presupuesto de inversión 2017: </a:t>
            </a:r>
            <a:r>
              <a:rPr lang="es-CR" b="1" dirty="0"/>
              <a:t>¢ 5.031.250</a:t>
            </a:r>
            <a:endParaRPr lang="es-CR" dirty="0"/>
          </a:p>
          <a:p>
            <a:r>
              <a:rPr lang="es-CR" dirty="0"/>
              <a:t>Se distribuyó para el aire acondicionado del Auditorio, </a:t>
            </a:r>
            <a:r>
              <a:rPr lang="es-CR" dirty="0" err="1"/>
              <a:t>percianas</a:t>
            </a:r>
            <a:r>
              <a:rPr lang="es-CR" dirty="0"/>
              <a:t> para el auditorio y recepción, pantalla </a:t>
            </a:r>
            <a:r>
              <a:rPr lang="es-CR" dirty="0" err="1"/>
              <a:t>electrica</a:t>
            </a:r>
            <a:r>
              <a:rPr lang="es-CR" dirty="0"/>
              <a:t> para proyectar. 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6857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123950" y="758952"/>
            <a:ext cx="10782300" cy="3927348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723900" algn="l"/>
              </a:tabLst>
            </a:pPr>
            <a:r>
              <a:rPr lang="es-ES" sz="83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</a:t>
            </a:r>
            <a:r>
              <a:rPr lang="es-ES" sz="83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Estado de </a:t>
            </a:r>
            <a:r>
              <a:rPr lang="es-ES" sz="8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implementación de las disposiciones pendientes o en ejecución del resultado de los procesos del Sistema de </a:t>
            </a:r>
            <a:r>
              <a:rPr lang="es-ES" sz="8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Mejoramiento</a:t>
            </a:r>
            <a:r>
              <a:rPr lang="es-ES" sz="8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Continuo de la Gestión Universitaria e informes de auditoria</a:t>
            </a:r>
            <a:endParaRPr lang="es-CR" sz="8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1387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1094720" cy="1450757"/>
          </a:xfrm>
        </p:spPr>
        <p:txBody>
          <a:bodyPr>
            <a:normAutofit/>
          </a:bodyPr>
          <a:lstStyle/>
          <a:p>
            <a:r>
              <a:rPr lang="es-ES" b="1" dirty="0" smtClean="0"/>
              <a:t>V. Estado </a:t>
            </a:r>
            <a:r>
              <a:rPr lang="es-ES" b="1" dirty="0"/>
              <a:t>de implementación de las disposiciones pendientes o en </a:t>
            </a:r>
            <a:r>
              <a:rPr lang="es-ES" b="1" dirty="0" smtClean="0"/>
              <a:t>ejecución …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1094720" cy="4023360"/>
          </a:xfrm>
        </p:spPr>
        <p:txBody>
          <a:bodyPr>
            <a:noAutofit/>
          </a:bodyPr>
          <a:lstStyle/>
          <a:p>
            <a:r>
              <a:rPr lang="es-ES" sz="2400" dirty="0" smtClean="0"/>
              <a:t>A. </a:t>
            </a:r>
            <a:r>
              <a:rPr lang="es-ES" sz="2400" dirty="0"/>
              <a:t> </a:t>
            </a:r>
            <a:r>
              <a:rPr lang="es-ES" sz="2400" dirty="0" smtClean="0"/>
              <a:t>Seguimiento </a:t>
            </a:r>
            <a:r>
              <a:rPr lang="es-ES" sz="2400" dirty="0"/>
              <a:t>a informe de auditoría (en proceso)</a:t>
            </a:r>
            <a:endParaRPr lang="es-CR" sz="2400" dirty="0"/>
          </a:p>
          <a:p>
            <a:pPr lvl="1"/>
            <a:r>
              <a:rPr lang="es-ES" sz="2400" dirty="0"/>
              <a:t>Situación activos que utiliza el INISEFOR para proyectos. No se había entendido con claridad lo solicitado por auditoría, sin </a:t>
            </a:r>
            <a:r>
              <a:rPr lang="es-ES" sz="2400" dirty="0" smtClean="0"/>
              <a:t>embargo </a:t>
            </a:r>
            <a:r>
              <a:rPr lang="es-ES" sz="2400" dirty="0"/>
              <a:t>la Dirección tiene que </a:t>
            </a:r>
            <a:r>
              <a:rPr lang="es-ES" sz="2400" dirty="0" err="1"/>
              <a:t>implentar</a:t>
            </a:r>
            <a:r>
              <a:rPr lang="es-ES" sz="2400" dirty="0"/>
              <a:t> un sistema de inventario de activos y control de activos del INISEOR utilizados en los PPAAs. En el mes de agosto del 2017 se realizará </a:t>
            </a:r>
            <a:endParaRPr lang="es-CR" sz="2400" dirty="0"/>
          </a:p>
          <a:p>
            <a:pPr lvl="0"/>
            <a:r>
              <a:rPr lang="es-ES" sz="2400" dirty="0" smtClean="0"/>
              <a:t>B. Expediente </a:t>
            </a:r>
            <a:r>
              <a:rPr lang="es-ES" sz="2400" dirty="0"/>
              <a:t>disciplinario R-001-2016 (en proceso)</a:t>
            </a:r>
            <a:endParaRPr lang="es-CR" sz="2400" dirty="0"/>
          </a:p>
          <a:p>
            <a:pPr lvl="1"/>
            <a:r>
              <a:rPr lang="es-ES" sz="2400" dirty="0"/>
              <a:t>La dirección dará seguimiento y respuesta durante el 2017. </a:t>
            </a:r>
            <a:endParaRPr lang="es-CR" sz="2400" dirty="0"/>
          </a:p>
          <a:p>
            <a:pPr lvl="0"/>
            <a:r>
              <a:rPr lang="es-ES" sz="2400" dirty="0" smtClean="0"/>
              <a:t>C. Solicitud </a:t>
            </a:r>
            <a:r>
              <a:rPr lang="es-ES" sz="2400" dirty="0"/>
              <a:t>de información sobre Evaluaciones Docentes por parte del TEUNA</a:t>
            </a:r>
            <a:endParaRPr lang="es-CR" sz="2400" dirty="0"/>
          </a:p>
          <a:p>
            <a:pPr lvl="1"/>
            <a:r>
              <a:rPr lang="es-ES" sz="2400" dirty="0"/>
              <a:t>No se entrega dicha información ya que el INISEFOR no cuenta con las evaluaciones y se indica que en caso de la docencia del diplomado en Gestión Integral de Fincas, estás se encuentran en la Sección Regional Huetar Norte y Caribe. </a:t>
            </a: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27436616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 </a:t>
            </a:r>
            <a:r>
              <a:rPr lang="es-ES" b="1" dirty="0" smtClean="0"/>
              <a:t>V. Control </a:t>
            </a:r>
            <a:r>
              <a:rPr lang="es-ES" b="1" dirty="0"/>
              <a:t>y seguimiento de actividades de gestión </a:t>
            </a:r>
            <a:r>
              <a:rPr lang="es-ES" b="1" dirty="0" smtClean="0"/>
              <a:t>anterior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808284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VI. Conclusiones </a:t>
            </a:r>
            <a:r>
              <a:rPr lang="es-ES" b="1" dirty="0"/>
              <a:t>y recomendaciones</a:t>
            </a:r>
            <a:r>
              <a:rPr lang="es-CR" dirty="0"/>
              <a:t/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510176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95400" y="495300"/>
            <a:ext cx="97155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32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Continuar con las gestiones de jornadas académicas con otras UA a cambio del cuarto de tiempo en docencia, así como de jornadas administrativas y académicas adicionales para el INISEFOR.</a:t>
            </a:r>
            <a:endParaRPr lang="es-CR" sz="32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CR" sz="32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32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 seguimiento al plan estratégico de mediano plazo del INISEFOR y su seguimiento. No incluir en los </a:t>
            </a:r>
            <a:r>
              <a:rPr lang="es-ES" sz="3200" kern="15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POAs</a:t>
            </a:r>
            <a:r>
              <a:rPr lang="es-ES" sz="32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institucionales las actividades de los proyectos. </a:t>
            </a:r>
            <a:endParaRPr lang="es-CR" sz="32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CR" sz="32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32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Atender con carácter de urgencia los asuntos de contraloría, así como de expedientes disciplinario. </a:t>
            </a:r>
            <a:endParaRPr lang="es-CR" sz="3200" kern="1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6158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66750" y="400051"/>
            <a:ext cx="11049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Continuar con la búsqueda de una mejora en los PPAAs, pertinencia y vínculo con el sector forestal nacional, y en especial con el Plan Nacional de Desarrollo Forestal. </a:t>
            </a:r>
            <a:endParaRPr lang="es-CR" sz="28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CR" sz="28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Instar a los académicos del INISEFOR para que presente PPAAs </a:t>
            </a:r>
            <a:r>
              <a:rPr lang="es-ES" sz="2800" kern="15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interunidades</a:t>
            </a: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así como en </a:t>
            </a:r>
            <a:r>
              <a:rPr lang="es-ES" sz="2800" kern="15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asoción</a:t>
            </a: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otras universidades de CONARE, y en la búsqueda de propuestas de proyecto con financiamiento. </a:t>
            </a:r>
            <a:endParaRPr lang="es-CR" sz="28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CR" sz="28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dirección debe ser vigilante de los proyectos de vínculo externo.</a:t>
            </a:r>
            <a:endParaRPr lang="es-CR" sz="28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CR" sz="28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Continuar con procesos de clima organizacional del INISEFOR.   </a:t>
            </a:r>
            <a:endParaRPr lang="es-CR" sz="2800" kern="1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kern="1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CR" sz="2800" kern="1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71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4025" y="667542"/>
            <a:ext cx="10922000" cy="132556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I. Información general</a:t>
            </a:r>
            <a:r>
              <a:rPr lang="es-CR" dirty="0" smtClean="0"/>
              <a:t/>
            </a:r>
            <a:br>
              <a:rPr lang="es-CR" dirty="0" smtClean="0"/>
            </a:b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66750" y="1539874"/>
            <a:ext cx="11372850" cy="4879976"/>
          </a:xfrm>
        </p:spPr>
        <p:txBody>
          <a:bodyPr>
            <a:normAutofit/>
          </a:bodyPr>
          <a:lstStyle/>
          <a:p>
            <a:r>
              <a:rPr lang="es-ES" b="1" dirty="0"/>
              <a:t> </a:t>
            </a:r>
            <a:endParaRPr lang="es-CR" dirty="0"/>
          </a:p>
          <a:p>
            <a:r>
              <a:rPr lang="es-ES" sz="2500" b="1" dirty="0"/>
              <a:t>Nombre completo del ocupante del </a:t>
            </a:r>
            <a:r>
              <a:rPr lang="es-ES" sz="2500" b="1" dirty="0" smtClean="0"/>
              <a:t>cargo: </a:t>
            </a:r>
            <a:r>
              <a:rPr lang="es-ES" sz="2500" dirty="0" smtClean="0"/>
              <a:t>Luis </a:t>
            </a:r>
            <a:r>
              <a:rPr lang="es-ES" sz="2500" dirty="0"/>
              <a:t>Gustavo Hernández Sánchez</a:t>
            </a:r>
            <a:endParaRPr lang="es-CR" sz="2500" dirty="0"/>
          </a:p>
          <a:p>
            <a:r>
              <a:rPr lang="es-ES" sz="2500" b="1" dirty="0"/>
              <a:t>Número de </a:t>
            </a:r>
            <a:r>
              <a:rPr lang="es-ES" sz="2500" b="1" dirty="0" smtClean="0"/>
              <a:t>identificación: </a:t>
            </a:r>
            <a:r>
              <a:rPr lang="es-ES" sz="2500" dirty="0" smtClean="0"/>
              <a:t>1 </a:t>
            </a:r>
            <a:r>
              <a:rPr lang="es-ES" sz="2500" dirty="0"/>
              <a:t>1019 0475</a:t>
            </a:r>
            <a:endParaRPr lang="es-CR" sz="2500" dirty="0"/>
          </a:p>
          <a:p>
            <a:r>
              <a:rPr lang="es-ES" sz="2500" b="1" dirty="0"/>
              <a:t>Cargo que </a:t>
            </a:r>
            <a:r>
              <a:rPr lang="es-ES" sz="2500" b="1" dirty="0" smtClean="0"/>
              <a:t>desempeñó: </a:t>
            </a:r>
            <a:r>
              <a:rPr lang="es-ES" sz="2500" dirty="0" smtClean="0"/>
              <a:t>Director</a:t>
            </a:r>
            <a:endParaRPr lang="es-CR" sz="2500" dirty="0"/>
          </a:p>
          <a:p>
            <a:r>
              <a:rPr lang="es-ES" sz="2500" b="1" dirty="0"/>
              <a:t>Vigencia del </a:t>
            </a:r>
            <a:r>
              <a:rPr lang="es-ES" sz="2500" b="1" dirty="0" smtClean="0"/>
              <a:t>nombramiento: </a:t>
            </a:r>
            <a:r>
              <a:rPr lang="es-ES" sz="2500" dirty="0" smtClean="0"/>
              <a:t>Del </a:t>
            </a:r>
            <a:r>
              <a:rPr lang="es-ES" sz="2500" dirty="0"/>
              <a:t>05 de mayo de 2016 al 04 de mayo de 2021</a:t>
            </a:r>
            <a:endParaRPr lang="es-CR" sz="2500" dirty="0"/>
          </a:p>
          <a:p>
            <a:r>
              <a:rPr lang="es-ES" sz="2500" b="1" dirty="0"/>
              <a:t>Nombre y código presupuestario de la instancia en la cual ocupó el </a:t>
            </a:r>
            <a:r>
              <a:rPr lang="es-ES" sz="2500" b="1" dirty="0" smtClean="0"/>
              <a:t>cargo: </a:t>
            </a:r>
            <a:r>
              <a:rPr lang="es-ES" sz="2500" dirty="0" smtClean="0"/>
              <a:t>Instituto </a:t>
            </a:r>
            <a:r>
              <a:rPr lang="es-ES" sz="2500" dirty="0"/>
              <a:t>de Investigación y Servicios Forestales (INISEFOR-UNA</a:t>
            </a:r>
            <a:r>
              <a:rPr lang="es-ES" sz="2500" dirty="0" smtClean="0"/>
              <a:t>),  Código </a:t>
            </a:r>
            <a:r>
              <a:rPr lang="es-ES" sz="2500" dirty="0"/>
              <a:t>presupuestario: 050506</a:t>
            </a:r>
            <a:endParaRPr lang="es-CR" sz="2500" dirty="0"/>
          </a:p>
          <a:p>
            <a:r>
              <a:rPr lang="es-ES" sz="2500" b="1" dirty="0"/>
              <a:t>Fecha del </a:t>
            </a:r>
            <a:r>
              <a:rPr lang="es-ES" sz="2500" b="1" dirty="0" smtClean="0"/>
              <a:t>informe,  </a:t>
            </a:r>
            <a:r>
              <a:rPr lang="es-ES" sz="2500" dirty="0" smtClean="0"/>
              <a:t>04 </a:t>
            </a:r>
            <a:r>
              <a:rPr lang="es-ES" sz="2500" dirty="0"/>
              <a:t>de Junio del 2017</a:t>
            </a:r>
            <a:endParaRPr lang="es-CR" sz="2500" dirty="0"/>
          </a:p>
          <a:p>
            <a:r>
              <a:rPr lang="es-ES" sz="2500" b="1" dirty="0"/>
              <a:t>Periodo en el cual se está rindiendo </a:t>
            </a:r>
            <a:r>
              <a:rPr lang="es-ES" sz="2500" b="1" dirty="0" smtClean="0"/>
              <a:t>cuentas: </a:t>
            </a:r>
            <a:r>
              <a:rPr lang="es-ES" sz="2500" dirty="0" smtClean="0"/>
              <a:t>Primer </a:t>
            </a:r>
            <a:r>
              <a:rPr lang="es-ES" sz="2500" dirty="0"/>
              <a:t>año de gestión de labores 05 de mayo del 2016 al 04 de mayo del 2017.</a:t>
            </a:r>
            <a:endParaRPr lang="es-CR" sz="2500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169305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R" dirty="0" smtClean="0"/>
              <a:t>Gracias </a:t>
            </a:r>
            <a:endParaRPr lang="es-C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R" dirty="0" smtClean="0"/>
              <a:t>2016 - 2017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008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/>
              <a:t>II. Delimitación de las propuestas ofrecidas en Plan de Trabajo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673054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III. Estado de implementación de disposiciones pendientes o en ejecución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63975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615587"/>
              </p:ext>
            </p:extLst>
          </p:nvPr>
        </p:nvGraphicFramePr>
        <p:xfrm>
          <a:off x="285750" y="133350"/>
          <a:ext cx="12039600" cy="6229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8284"/>
                <a:gridCol w="1794895"/>
                <a:gridCol w="1814224"/>
                <a:gridCol w="2202197"/>
              </a:tblGrid>
              <a:tr h="192697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Plan estratégico 2017-2021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Planificación Anual INISEFOR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Incorporación o Modificaciones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30169">
                <a:tc grid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1. Facilitar la formulación y gestión de proyectos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192697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Acompañamiento en procesos de formulación de proyectos y propiciar espacios de discusión y análisis de propuestas 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4523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Facilitar acercamiento para formulación de propuestas nuevas interunidades y otras entes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2018-2021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270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006258"/>
              </p:ext>
            </p:extLst>
          </p:nvPr>
        </p:nvGraphicFramePr>
        <p:xfrm>
          <a:off x="671512" y="0"/>
          <a:ext cx="10853737" cy="6677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4817"/>
                <a:gridCol w="1618103"/>
                <a:gridCol w="1635529"/>
                <a:gridCol w="1985288"/>
              </a:tblGrid>
              <a:tr h="679426">
                <a:tc grid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2. Vinculación del INISEFOR al PNDF 2011-2020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86966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Propiciar participación del INISEFOR dentro del Plan Nacional de Investigación Forestal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2017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effectLst/>
                        </a:rPr>
                        <a:t> </a:t>
                      </a:r>
                      <a:endParaRPr lang="es-CR" sz="28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0449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Promover mayor vinculación de los resultados de investigaciones aplicadas de proyectos del INISEFOR. 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effectLst/>
                        </a:rPr>
                        <a:t> </a:t>
                      </a:r>
                      <a:endParaRPr lang="es-CR" sz="28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899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 dirty="0" err="1">
                          <a:solidFill>
                            <a:schemeClr val="tx1"/>
                          </a:solidFill>
                          <a:effectLst/>
                        </a:rPr>
                        <a:t>Fortalecimeinto</a:t>
                      </a: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 de vínculo interno y externo para optimizar recurso, socializar conocimientos y lograr mayor impacto.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effectLst/>
                        </a:rPr>
                        <a:t>Fortalecimiento de grupo áreas estratégicas del INISEFOR y del vínculo externo … </a:t>
                      </a:r>
                      <a:endParaRPr lang="es-CR" sz="28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210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4075"/>
              </p:ext>
            </p:extLst>
          </p:nvPr>
        </p:nvGraphicFramePr>
        <p:xfrm>
          <a:off x="1333500" y="0"/>
          <a:ext cx="10096500" cy="6724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3086"/>
                <a:gridCol w="1505213"/>
                <a:gridCol w="1521422"/>
                <a:gridCol w="1846779"/>
              </a:tblGrid>
              <a:tr h="1227126">
                <a:tc grid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3. Gestión administrativa de calidad y responsable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235608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Promover una gestión administrativa de calidad que atienda oportunamente necesidades del personal 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effectLst/>
                        </a:rPr>
                        <a:t>2017-2021</a:t>
                      </a:r>
                      <a:endParaRPr lang="es-CR" sz="28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effectLst/>
                        </a:rPr>
                        <a:t> </a:t>
                      </a:r>
                      <a:endParaRPr lang="es-CR" sz="28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7072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Seguimiento al plan de relevo y prever cambios generacionales en el corto y mediano plazo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2017-2021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effectLst/>
                        </a:rPr>
                        <a:t>2017-2021</a:t>
                      </a:r>
                      <a:endParaRPr lang="es-CR" sz="28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effectLst/>
                        </a:rPr>
                        <a:t> </a:t>
                      </a:r>
                      <a:endParaRPr lang="es-CR" sz="28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7072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Buscar una mayor integración de todo el personal del INISEFOR. 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effectLst/>
                        </a:rPr>
                        <a:t>2017-2021</a:t>
                      </a:r>
                      <a:endParaRPr lang="es-CR" sz="28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effectLst/>
                        </a:rPr>
                        <a:t> </a:t>
                      </a:r>
                      <a:endParaRPr lang="es-CR" sz="28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610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28709"/>
              </p:ext>
            </p:extLst>
          </p:nvPr>
        </p:nvGraphicFramePr>
        <p:xfrm>
          <a:off x="666750" y="742949"/>
          <a:ext cx="10687050" cy="38544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28588"/>
                <a:gridCol w="1593253"/>
                <a:gridCol w="1610410"/>
                <a:gridCol w="1954799"/>
              </a:tblGrid>
              <a:tr h="917718">
                <a:tc grid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solidFill>
                            <a:schemeClr val="tx1"/>
                          </a:solidFill>
                          <a:effectLst/>
                        </a:rPr>
                        <a:t>4. Internacionalización</a:t>
                      </a:r>
                      <a:endParaRPr lang="es-CR" sz="2800" kern="1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17620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Promover y fortalecer vínculos con otros institutos y centros forestales además de un intercambio científico.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effectLst/>
                        </a:rPr>
                        <a:t>2017-2021</a:t>
                      </a:r>
                      <a:endParaRPr lang="es-CR" sz="28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effectLst/>
                        </a:rPr>
                        <a:t>2017-2021</a:t>
                      </a:r>
                      <a:endParaRPr lang="es-CR" sz="28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effectLst/>
                        </a:rPr>
                        <a:t> </a:t>
                      </a:r>
                      <a:endParaRPr lang="es-CR" sz="28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7467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2800" kern="150">
                          <a:solidFill>
                            <a:schemeClr val="tx1"/>
                          </a:solidFill>
                          <a:effectLst/>
                        </a:rPr>
                        <a:t>Promover producción científica en revistas con alto factor de impacto. </a:t>
                      </a:r>
                      <a:endParaRPr lang="es-CR" sz="2800" kern="1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>
                          <a:effectLst/>
                        </a:rPr>
                        <a:t>2017-2021</a:t>
                      </a:r>
                      <a:endParaRPr lang="es-CR" sz="28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effectLst/>
                        </a:rPr>
                        <a:t>2017-2021</a:t>
                      </a:r>
                      <a:endParaRPr lang="es-CR" sz="28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2800" kern="150" dirty="0">
                          <a:effectLst/>
                        </a:rPr>
                        <a:t> </a:t>
                      </a:r>
                      <a:endParaRPr lang="es-CR" sz="28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630115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</TotalTime>
  <Words>1412</Words>
  <Application>Microsoft Office PowerPoint</Application>
  <PresentationFormat>Panorámica</PresentationFormat>
  <Paragraphs>227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9" baseType="lpstr">
      <vt:lpstr>SimSun</vt:lpstr>
      <vt:lpstr>Arial</vt:lpstr>
      <vt:lpstr>Calibri</vt:lpstr>
      <vt:lpstr>Calibri Light</vt:lpstr>
      <vt:lpstr>Droid Sans Fallback</vt:lpstr>
      <vt:lpstr>FreeSans</vt:lpstr>
      <vt:lpstr>Liberation Serif</vt:lpstr>
      <vt:lpstr>Times New Roman</vt:lpstr>
      <vt:lpstr>Retrospección</vt:lpstr>
      <vt:lpstr>Presentación de PowerPoint</vt:lpstr>
      <vt:lpstr>I. Información general del ocupante del cargo y de la instancia</vt:lpstr>
      <vt:lpstr>I. Información general </vt:lpstr>
      <vt:lpstr>II. Delimitación de las propuestas ofrecidas en Plan de Trabajo</vt:lpstr>
      <vt:lpstr>III. Estado de implementación de disposiciones pendientes o en ejecución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III. Estado de implementación de disposiciones pendientes o en ejecución</vt:lpstr>
      <vt:lpstr>Presentación de PowerPoint</vt:lpstr>
      <vt:lpstr>III. Estado de implementación de disposiciones pendientes o en ejecución</vt:lpstr>
      <vt:lpstr>III. Estado de implementación de disposiciones pendientes o en ejecución</vt:lpstr>
      <vt:lpstr>III. Estado de implementación de disposiciones pendientes o en ejecución</vt:lpstr>
      <vt:lpstr>Presentación de PowerPoint</vt:lpstr>
      <vt:lpstr>III. Estado de implementación de disposiciones pendientes o en ejecución</vt:lpstr>
      <vt:lpstr>III. Estado de implementación de disposiciones pendientes o en ejecución</vt:lpstr>
      <vt:lpstr>III. Estado de implementación de disposiciones pendientes o en ejecución</vt:lpstr>
      <vt:lpstr>Presentación de PowerPoint</vt:lpstr>
      <vt:lpstr>III. Estado de implementación de disposiciones pendientes o en ejecución</vt:lpstr>
      <vt:lpstr>IV. Información sobre la gestión de los recursos financieros asignados</vt:lpstr>
      <vt:lpstr>IV. Información sobre la gestión de los recursos financieros asignados</vt:lpstr>
      <vt:lpstr>Presentación de PowerPoint</vt:lpstr>
      <vt:lpstr>V. Estado de implementación de las disposiciones pendientes o en ejecución …</vt:lpstr>
      <vt:lpstr> V. Control y seguimiento de actividades de gestión anterior</vt:lpstr>
      <vt:lpstr>VI. Conclusiones y recomendaciones </vt:lpstr>
      <vt:lpstr>Presentación de PowerPoint</vt:lpstr>
      <vt:lpstr>Presentación de PowerPoint</vt:lpstr>
      <vt:lpstr>Gracias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</dc:creator>
  <cp:lastModifiedBy>Laura</cp:lastModifiedBy>
  <cp:revision>9</cp:revision>
  <dcterms:created xsi:type="dcterms:W3CDTF">2017-08-07T18:54:00Z</dcterms:created>
  <dcterms:modified xsi:type="dcterms:W3CDTF">2017-08-07T19:35:22Z</dcterms:modified>
</cp:coreProperties>
</file>